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16"/>
  </p:notesMasterIdLst>
  <p:sldIdLst>
    <p:sldId id="256" r:id="rId2"/>
    <p:sldId id="257" r:id="rId3"/>
    <p:sldId id="270" r:id="rId4"/>
    <p:sldId id="272" r:id="rId5"/>
    <p:sldId id="271" r:id="rId6"/>
    <p:sldId id="268" r:id="rId7"/>
    <p:sldId id="259" r:id="rId8"/>
    <p:sldId id="260" r:id="rId9"/>
    <p:sldId id="269" r:id="rId10"/>
    <p:sldId id="261" r:id="rId11"/>
    <p:sldId id="262" r:id="rId12"/>
    <p:sldId id="263" r:id="rId13"/>
    <p:sldId id="264" r:id="rId14"/>
    <p:sldId id="265"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DE90F7-6322-479A-A1DA-5AD4D4B49C64}" type="datetimeFigureOut">
              <a:rPr lang="en-US" smtClean="0"/>
              <a:t>7/12/2019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EEB1ED-CEBF-4546-926A-707BDB0A65BC}"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AEEB1ED-CEBF-4546-926A-707BDB0A65BC}" type="slidenum">
              <a:rPr lang="en-US" smtClean="0"/>
              <a:t>4</a:t>
            </a:fld>
            <a:endParaRPr lang="en-US"/>
          </a:p>
        </p:txBody>
      </p:sp>
    </p:spTree>
    <p:extLst>
      <p:ext uri="{BB962C8B-B14F-4D97-AF65-F5344CB8AC3E}">
        <p14:creationId xmlns:p14="http://schemas.microsoft.com/office/powerpoint/2010/main" val="3810215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AEEB1ED-CEBF-4546-926A-707BDB0A65BC}" type="slidenum">
              <a:rPr lang="en-US" smtClean="0"/>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E5D43F10-A0D5-4300-BD63-6188FF5169B1}" type="datetimeFigureOut">
              <a:rPr lang="en-US" smtClean="0"/>
              <a:t>7/12/2019</a:t>
            </a:fld>
            <a:endParaRPr lang="en-US"/>
          </a:p>
        </p:txBody>
      </p:sp>
      <p:sp>
        <p:nvSpPr>
          <p:cNvPr id="5" name="Footer Placeholder 4"/>
          <p:cNvSpPr>
            <a:spLocks noGrp="1"/>
          </p:cNvSpPr>
          <p:nvPr>
            <p:ph type="ftr" sz="quarter" idx="11"/>
          </p:nvPr>
        </p:nvSpPr>
        <p:spPr>
          <a:xfrm>
            <a:off x="914400" y="4323846"/>
            <a:ext cx="4880610" cy="365125"/>
          </a:xfrm>
        </p:spPr>
        <p:txBody>
          <a:bodyPr/>
          <a:lstStyle/>
          <a:p>
            <a:endParaRPr lang="en-US"/>
          </a:p>
        </p:txBody>
      </p:sp>
      <p:sp>
        <p:nvSpPr>
          <p:cNvPr id="6" name="Slide Number Placeholder 5"/>
          <p:cNvSpPr>
            <a:spLocks noGrp="1"/>
          </p:cNvSpPr>
          <p:nvPr>
            <p:ph type="sldNum" sz="quarter" idx="12"/>
          </p:nvPr>
        </p:nvSpPr>
        <p:spPr>
          <a:xfrm>
            <a:off x="6057900" y="1430867"/>
            <a:ext cx="2171700" cy="365125"/>
          </a:xfrm>
        </p:spPr>
        <p:txBody>
          <a:bodyPr/>
          <a:lstStyle/>
          <a:p>
            <a:fld id="{31C824FE-3274-49DE-A1A8-021AF6F51503}" type="slidenum">
              <a:rPr lang="en-US" smtClean="0"/>
              <a:t>‹#›</a:t>
            </a:fld>
            <a:endParaRPr lang="en-US"/>
          </a:p>
        </p:txBody>
      </p:sp>
    </p:spTree>
    <p:extLst>
      <p:ext uri="{BB962C8B-B14F-4D97-AF65-F5344CB8AC3E}">
        <p14:creationId xmlns:p14="http://schemas.microsoft.com/office/powerpoint/2010/main" val="334723721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D43F10-A0D5-4300-BD63-6188FF5169B1}" type="datetimeFigureOut">
              <a:rPr lang="en-US" smtClean="0"/>
              <a:t>7/12/2019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C824FE-3274-49DE-A1A8-021AF6F51503}" type="slidenum">
              <a:rPr lang="en-US" smtClean="0"/>
              <a:t>‹#›</a:t>
            </a:fld>
            <a:endParaRPr lang="en-US"/>
          </a:p>
        </p:txBody>
      </p:sp>
    </p:spTree>
    <p:extLst>
      <p:ext uri="{BB962C8B-B14F-4D97-AF65-F5344CB8AC3E}">
        <p14:creationId xmlns:p14="http://schemas.microsoft.com/office/powerpoint/2010/main" val="1386180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E5D43F10-A0D5-4300-BD63-6188FF5169B1}" type="datetimeFigureOut">
              <a:rPr lang="en-US" smtClean="0"/>
              <a:t>7/12/2019</a:t>
            </a:fld>
            <a:endParaRPr lang="en-US"/>
          </a:p>
        </p:txBody>
      </p:sp>
      <p:sp>
        <p:nvSpPr>
          <p:cNvPr id="6" name="Footer Placeholder 5"/>
          <p:cNvSpPr>
            <a:spLocks noGrp="1"/>
          </p:cNvSpPr>
          <p:nvPr>
            <p:ph type="ftr" sz="quarter" idx="11"/>
          </p:nvPr>
        </p:nvSpPr>
        <p:spPr>
          <a:xfrm>
            <a:off x="594360" y="381001"/>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31C824FE-3274-49DE-A1A8-021AF6F51503}" type="slidenum">
              <a:rPr lang="en-US" smtClean="0"/>
              <a:t>‹#›</a:t>
            </a:fld>
            <a:endParaRPr lang="en-US"/>
          </a:p>
        </p:txBody>
      </p:sp>
    </p:spTree>
    <p:extLst>
      <p:ext uri="{BB962C8B-B14F-4D97-AF65-F5344CB8AC3E}">
        <p14:creationId xmlns:p14="http://schemas.microsoft.com/office/powerpoint/2010/main" val="2680552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E5D43F10-A0D5-4300-BD63-6188FF5169B1}" type="datetimeFigureOut">
              <a:rPr lang="en-US" smtClean="0"/>
              <a:t>7/12/2019</a:t>
            </a:fld>
            <a:endParaRPr lang="en-US"/>
          </a:p>
        </p:txBody>
      </p:sp>
      <p:sp>
        <p:nvSpPr>
          <p:cNvPr id="6" name="Footer Placeholder 5"/>
          <p:cNvSpPr>
            <a:spLocks noGrp="1"/>
          </p:cNvSpPr>
          <p:nvPr>
            <p:ph type="ftr" sz="quarter" idx="11"/>
          </p:nvPr>
        </p:nvSpPr>
        <p:spPr>
          <a:xfrm>
            <a:off x="594360" y="379438"/>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31C824FE-3274-49DE-A1A8-021AF6F51503}" type="slidenum">
              <a:rPr lang="en-US" smtClean="0"/>
              <a:t>‹#›</a:t>
            </a:fld>
            <a:endParaRPr lang="en-US"/>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24648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E5D43F10-A0D5-4300-BD63-6188FF5169B1}" type="datetimeFigureOut">
              <a:rPr lang="en-US" smtClean="0"/>
              <a:t>7/12/2019</a:t>
            </a:fld>
            <a:endParaRPr lang="en-US"/>
          </a:p>
        </p:txBody>
      </p:sp>
      <p:sp>
        <p:nvSpPr>
          <p:cNvPr id="6" name="Footer Placeholder 5"/>
          <p:cNvSpPr>
            <a:spLocks noGrp="1"/>
          </p:cNvSpPr>
          <p:nvPr>
            <p:ph type="ftr" sz="quarter" idx="11"/>
          </p:nvPr>
        </p:nvSpPr>
        <p:spPr>
          <a:xfrm>
            <a:off x="594360" y="378884"/>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31C824FE-3274-49DE-A1A8-021AF6F51503}" type="slidenum">
              <a:rPr lang="en-US" smtClean="0"/>
              <a:t>‹#›</a:t>
            </a:fld>
            <a:endParaRPr lang="en-US"/>
          </a:p>
        </p:txBody>
      </p:sp>
    </p:spTree>
    <p:extLst>
      <p:ext uri="{BB962C8B-B14F-4D97-AF65-F5344CB8AC3E}">
        <p14:creationId xmlns:p14="http://schemas.microsoft.com/office/powerpoint/2010/main" val="2882156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5D43F10-A0D5-4300-BD63-6188FF5169B1}" type="datetimeFigureOut">
              <a:rPr lang="en-US" smtClean="0"/>
              <a:t>7/12/2019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C824FE-3274-49DE-A1A8-021AF6F51503}" type="slidenum">
              <a:rPr lang="en-US" smtClean="0"/>
              <a:t>‹#›</a:t>
            </a:fld>
            <a:endParaRPr lang="en-US"/>
          </a:p>
        </p:txBody>
      </p:sp>
    </p:spTree>
    <p:extLst>
      <p:ext uri="{BB962C8B-B14F-4D97-AF65-F5344CB8AC3E}">
        <p14:creationId xmlns:p14="http://schemas.microsoft.com/office/powerpoint/2010/main" val="2936269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5D43F10-A0D5-4300-BD63-6188FF5169B1}" type="datetimeFigureOut">
              <a:rPr lang="en-US" smtClean="0"/>
              <a:t>7/12/2019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C824FE-3274-49DE-A1A8-021AF6F51503}" type="slidenum">
              <a:rPr lang="en-US" smtClean="0"/>
              <a:t>‹#›</a:t>
            </a:fld>
            <a:endParaRPr lang="en-US"/>
          </a:p>
        </p:txBody>
      </p:sp>
    </p:spTree>
    <p:extLst>
      <p:ext uri="{BB962C8B-B14F-4D97-AF65-F5344CB8AC3E}">
        <p14:creationId xmlns:p14="http://schemas.microsoft.com/office/powerpoint/2010/main" val="31455735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43F10-A0D5-4300-BD63-6188FF5169B1}" type="datetimeFigureOut">
              <a:rPr lang="en-US" smtClean="0"/>
              <a:t>7/12/2019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824FE-3274-49DE-A1A8-021AF6F51503}" type="slidenum">
              <a:rPr lang="en-US" smtClean="0"/>
              <a:t>‹#›</a:t>
            </a:fld>
            <a:endParaRPr lang="en-US"/>
          </a:p>
        </p:txBody>
      </p:sp>
    </p:spTree>
    <p:extLst>
      <p:ext uri="{BB962C8B-B14F-4D97-AF65-F5344CB8AC3E}">
        <p14:creationId xmlns:p14="http://schemas.microsoft.com/office/powerpoint/2010/main" val="3651519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E5D43F10-A0D5-4300-BD63-6188FF5169B1}" type="datetimeFigureOut">
              <a:rPr lang="en-US" smtClean="0"/>
              <a:t>7/12/2019</a:t>
            </a:fld>
            <a:endParaRPr lang="en-US"/>
          </a:p>
        </p:txBody>
      </p:sp>
      <p:sp>
        <p:nvSpPr>
          <p:cNvPr id="5" name="Footer Placeholder 4"/>
          <p:cNvSpPr>
            <a:spLocks noGrp="1"/>
          </p:cNvSpPr>
          <p:nvPr>
            <p:ph type="ftr" sz="quarter" idx="11"/>
          </p:nvPr>
        </p:nvSpPr>
        <p:spPr>
          <a:xfrm>
            <a:off x="594360" y="381001"/>
            <a:ext cx="4830656" cy="365125"/>
          </a:xfrm>
        </p:spPr>
        <p:txBody>
          <a:bodyPr/>
          <a:lstStyle/>
          <a:p>
            <a:endParaRPr lang="en-US"/>
          </a:p>
        </p:txBody>
      </p:sp>
      <p:sp>
        <p:nvSpPr>
          <p:cNvPr id="6" name="Slide Number Placeholder 5"/>
          <p:cNvSpPr>
            <a:spLocks noGrp="1"/>
          </p:cNvSpPr>
          <p:nvPr>
            <p:ph type="sldNum" sz="quarter" idx="12"/>
          </p:nvPr>
        </p:nvSpPr>
        <p:spPr>
          <a:xfrm>
            <a:off x="7882466" y="381001"/>
            <a:ext cx="667174" cy="365125"/>
          </a:xfrm>
        </p:spPr>
        <p:txBody>
          <a:bodyPr/>
          <a:lstStyle/>
          <a:p>
            <a:fld id="{31C824FE-3274-49DE-A1A8-021AF6F51503}" type="slidenum">
              <a:rPr lang="en-US" smtClean="0"/>
              <a:t>‹#›</a:t>
            </a:fld>
            <a:endParaRPr lang="en-US"/>
          </a:p>
        </p:txBody>
      </p:sp>
    </p:spTree>
    <p:extLst>
      <p:ext uri="{BB962C8B-B14F-4D97-AF65-F5344CB8AC3E}">
        <p14:creationId xmlns:p14="http://schemas.microsoft.com/office/powerpoint/2010/main" val="159443739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43F10-A0D5-4300-BD63-6188FF5169B1}" type="datetimeFigureOut">
              <a:rPr lang="en-US" smtClean="0"/>
              <a:t>7/12/2019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824FE-3274-49DE-A1A8-021AF6F51503}" type="slidenum">
              <a:rPr lang="en-US" smtClean="0"/>
              <a:t>‹#›</a:t>
            </a:fld>
            <a:endParaRPr lang="en-US"/>
          </a:p>
        </p:txBody>
      </p:sp>
    </p:spTree>
    <p:extLst>
      <p:ext uri="{BB962C8B-B14F-4D97-AF65-F5344CB8AC3E}">
        <p14:creationId xmlns:p14="http://schemas.microsoft.com/office/powerpoint/2010/main" val="4113889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E5D43F10-A0D5-4300-BD63-6188FF5169B1}" type="datetimeFigureOut">
              <a:rPr lang="en-US" smtClean="0"/>
              <a:t>7/12/2019</a:t>
            </a:fld>
            <a:endParaRPr lang="en-US"/>
          </a:p>
        </p:txBody>
      </p:sp>
      <p:sp>
        <p:nvSpPr>
          <p:cNvPr id="5" name="Footer Placeholder 4"/>
          <p:cNvSpPr>
            <a:spLocks noGrp="1"/>
          </p:cNvSpPr>
          <p:nvPr>
            <p:ph type="ftr" sz="quarter" idx="11"/>
          </p:nvPr>
        </p:nvSpPr>
        <p:spPr>
          <a:xfrm>
            <a:off x="594360" y="381001"/>
            <a:ext cx="4830656" cy="365125"/>
          </a:xfrm>
        </p:spPr>
        <p:txBody>
          <a:bodyPr/>
          <a:lstStyle/>
          <a:p>
            <a:endParaRPr lang="en-US"/>
          </a:p>
        </p:txBody>
      </p:sp>
      <p:sp>
        <p:nvSpPr>
          <p:cNvPr id="6" name="Slide Number Placeholder 5"/>
          <p:cNvSpPr>
            <a:spLocks noGrp="1"/>
          </p:cNvSpPr>
          <p:nvPr>
            <p:ph type="sldNum" sz="quarter" idx="12"/>
          </p:nvPr>
        </p:nvSpPr>
        <p:spPr>
          <a:xfrm>
            <a:off x="7882466" y="381001"/>
            <a:ext cx="667173" cy="365125"/>
          </a:xfrm>
        </p:spPr>
        <p:txBody>
          <a:bodyPr/>
          <a:lstStyle/>
          <a:p>
            <a:fld id="{31C824FE-3274-49DE-A1A8-021AF6F51503}" type="slidenum">
              <a:rPr lang="en-US" smtClean="0"/>
              <a:t>‹#›</a:t>
            </a:fld>
            <a:endParaRPr lang="en-US"/>
          </a:p>
        </p:txBody>
      </p:sp>
    </p:spTree>
    <p:extLst>
      <p:ext uri="{BB962C8B-B14F-4D97-AF65-F5344CB8AC3E}">
        <p14:creationId xmlns:p14="http://schemas.microsoft.com/office/powerpoint/2010/main" val="241429938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D43F10-A0D5-4300-BD63-6188FF5169B1}" type="datetimeFigureOut">
              <a:rPr lang="en-US" smtClean="0"/>
              <a:t>7/12/2019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C824FE-3274-49DE-A1A8-021AF6F51503}" type="slidenum">
              <a:rPr lang="en-US" smtClean="0"/>
              <a:t>‹#›</a:t>
            </a:fld>
            <a:endParaRPr lang="en-US"/>
          </a:p>
        </p:txBody>
      </p:sp>
    </p:spTree>
    <p:extLst>
      <p:ext uri="{BB962C8B-B14F-4D97-AF65-F5344CB8AC3E}">
        <p14:creationId xmlns:p14="http://schemas.microsoft.com/office/powerpoint/2010/main" val="3647095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D43F10-A0D5-4300-BD63-6188FF5169B1}" type="datetimeFigureOut">
              <a:rPr lang="en-US" smtClean="0"/>
              <a:t>7/12/2019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C824FE-3274-49DE-A1A8-021AF6F51503}" type="slidenum">
              <a:rPr lang="en-US" smtClean="0"/>
              <a:t>‹#›</a:t>
            </a:fld>
            <a:endParaRPr lang="en-US"/>
          </a:p>
        </p:txBody>
      </p:sp>
    </p:spTree>
    <p:extLst>
      <p:ext uri="{BB962C8B-B14F-4D97-AF65-F5344CB8AC3E}">
        <p14:creationId xmlns:p14="http://schemas.microsoft.com/office/powerpoint/2010/main" val="313719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D43F10-A0D5-4300-BD63-6188FF5169B1}" type="datetimeFigureOut">
              <a:rPr lang="en-US" smtClean="0"/>
              <a:t>7/12/2019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C824FE-3274-49DE-A1A8-021AF6F51503}" type="slidenum">
              <a:rPr lang="en-US" smtClean="0"/>
              <a:t>‹#›</a:t>
            </a:fld>
            <a:endParaRPr lang="en-US"/>
          </a:p>
        </p:txBody>
      </p:sp>
    </p:spTree>
    <p:extLst>
      <p:ext uri="{BB962C8B-B14F-4D97-AF65-F5344CB8AC3E}">
        <p14:creationId xmlns:p14="http://schemas.microsoft.com/office/powerpoint/2010/main" val="365800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D43F10-A0D5-4300-BD63-6188FF5169B1}" type="datetimeFigureOut">
              <a:rPr lang="en-US" smtClean="0"/>
              <a:t>7/12/2019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C824FE-3274-49DE-A1A8-021AF6F51503}" type="slidenum">
              <a:rPr lang="en-US" smtClean="0"/>
              <a:t>‹#›</a:t>
            </a:fld>
            <a:endParaRPr lang="en-US"/>
          </a:p>
        </p:txBody>
      </p:sp>
    </p:spTree>
    <p:extLst>
      <p:ext uri="{BB962C8B-B14F-4D97-AF65-F5344CB8AC3E}">
        <p14:creationId xmlns:p14="http://schemas.microsoft.com/office/powerpoint/2010/main" val="46416496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D43F10-A0D5-4300-BD63-6188FF5169B1}" type="datetimeFigureOut">
              <a:rPr lang="en-US" smtClean="0"/>
              <a:t>7/12/2019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C824FE-3274-49DE-A1A8-021AF6F51503}" type="slidenum">
              <a:rPr lang="en-US" smtClean="0"/>
              <a:t>‹#›</a:t>
            </a:fld>
            <a:endParaRPr lang="en-US"/>
          </a:p>
        </p:txBody>
      </p:sp>
    </p:spTree>
    <p:extLst>
      <p:ext uri="{BB962C8B-B14F-4D97-AF65-F5344CB8AC3E}">
        <p14:creationId xmlns:p14="http://schemas.microsoft.com/office/powerpoint/2010/main" val="5967215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D43F10-A0D5-4300-BD63-6188FF5169B1}" type="datetimeFigureOut">
              <a:rPr lang="en-US" smtClean="0"/>
              <a:t>7/12/2019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C824FE-3274-49DE-A1A8-021AF6F51503}" type="slidenum">
              <a:rPr lang="en-US" smtClean="0"/>
              <a:t>‹#›</a:t>
            </a:fld>
            <a:endParaRPr lang="en-US"/>
          </a:p>
        </p:txBody>
      </p:sp>
    </p:spTree>
    <p:extLst>
      <p:ext uri="{BB962C8B-B14F-4D97-AF65-F5344CB8AC3E}">
        <p14:creationId xmlns:p14="http://schemas.microsoft.com/office/powerpoint/2010/main" val="1540041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D43F10-A0D5-4300-BD63-6188FF5169B1}" type="datetimeFigureOut">
              <a:rPr lang="en-US" smtClean="0"/>
              <a:t>7/12/2019</a:t>
            </a:fld>
            <a:endParaRPr lang="en-US"/>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1C824FE-3274-49DE-A1A8-021AF6F51503}" type="slidenum">
              <a:rPr lang="en-US" smtClean="0"/>
              <a:t>‹#›</a:t>
            </a:fld>
            <a:endParaRPr lang="en-US"/>
          </a:p>
        </p:txBody>
      </p:sp>
    </p:spTree>
    <p:extLst>
      <p:ext uri="{BB962C8B-B14F-4D97-AF65-F5344CB8AC3E}">
        <p14:creationId xmlns:p14="http://schemas.microsoft.com/office/powerpoint/2010/main" val="1686682903"/>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a:t>
            </a:r>
          </a:p>
        </p:txBody>
      </p:sp>
      <p:sp>
        <p:nvSpPr>
          <p:cNvPr id="4" name="Rectangle 3"/>
          <p:cNvSpPr/>
          <p:nvPr/>
        </p:nvSpPr>
        <p:spPr>
          <a:xfrm>
            <a:off x="4479634" y="2967335"/>
            <a:ext cx="184730"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2290" name="AutoShape 2" descr="Image result for digital backgroun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292" name="AutoShape 4" descr="Image result for digital backgroun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294" name="AutoShape 6" descr="Image result for digital backgroun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296" name="AutoShape 8" descr="Image result for digital backgroun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 name="Picture 8" descr="maxresdefault.jpg"/>
          <p:cNvPicPr>
            <a:picLocks noChangeAspect="1"/>
          </p:cNvPicPr>
          <p:nvPr/>
        </p:nvPicPr>
        <p:blipFill>
          <a:blip r:embed="rId2" cstate="print"/>
          <a:stretch>
            <a:fillRect/>
          </a:stretch>
        </p:blipFill>
        <p:spPr>
          <a:xfrm>
            <a:off x="0" y="0"/>
            <a:ext cx="9144000" cy="6858000"/>
          </a:xfrm>
          <a:prstGeom prst="rect">
            <a:avLst/>
          </a:prstGeom>
        </p:spPr>
      </p:pic>
      <p:sp>
        <p:nvSpPr>
          <p:cNvPr id="10" name="Rectangle 9"/>
          <p:cNvSpPr/>
          <p:nvPr/>
        </p:nvSpPr>
        <p:spPr>
          <a:xfrm>
            <a:off x="3276600" y="381000"/>
            <a:ext cx="2391552"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TEAM 3</a:t>
            </a:r>
          </a:p>
        </p:txBody>
      </p:sp>
      <p:sp>
        <p:nvSpPr>
          <p:cNvPr id="11" name="Rectangle 10"/>
          <p:cNvSpPr/>
          <p:nvPr/>
        </p:nvSpPr>
        <p:spPr>
          <a:xfrm>
            <a:off x="2057400" y="1447800"/>
            <a:ext cx="4731039"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BRINGS TO YOU</a:t>
            </a:r>
          </a:p>
          <a:p>
            <a:pPr algn="ct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3" name="Rectangle 12"/>
          <p:cNvSpPr/>
          <p:nvPr/>
        </p:nvSpPr>
        <p:spPr>
          <a:xfrm>
            <a:off x="1787705" y="2438400"/>
            <a:ext cx="503509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 SOLUTION TO :</a:t>
            </a:r>
          </a:p>
        </p:txBody>
      </p:sp>
      <p:sp>
        <p:nvSpPr>
          <p:cNvPr id="14" name="Rectangle 13"/>
          <p:cNvSpPr/>
          <p:nvPr/>
        </p:nvSpPr>
        <p:spPr>
          <a:xfrm>
            <a:off x="1752600" y="1905000"/>
            <a:ext cx="5562600" cy="923330"/>
          </a:xfrm>
          <a:prstGeom prst="rect">
            <a:avLst/>
          </a:prstGeom>
          <a:noFill/>
        </p:spPr>
        <p:txBody>
          <a:bodyPr wrap="square" lIns="91440" tIns="45720" rIns="91440" bIns="45720">
            <a:spAutoFit/>
          </a:bodyPr>
          <a:lstStyle/>
          <a:p>
            <a:pPr algn="ctr"/>
            <a:r>
              <a:rPr lang="en-US" sz="5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FAKE NEWS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 presetClass="entr" presetSubtype="1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par>
                          <p:cTn id="13" fill="hold">
                            <p:stCondLst>
                              <p:cond delay="1500"/>
                            </p:stCondLst>
                            <p:childTnLst>
                              <p:par>
                                <p:cTn id="14" presetID="5" presetClass="entr" presetSubtype="1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heckerboard(across)">
                                      <p:cBhvr>
                                        <p:cTn id="16" dur="500"/>
                                        <p:tgtEl>
                                          <p:spTgt spid="13"/>
                                        </p:tgtEl>
                                      </p:cBhvr>
                                    </p:animEffect>
                                  </p:childTnLst>
                                </p:cTn>
                              </p:par>
                            </p:childTnLst>
                          </p:cTn>
                        </p:par>
                        <p:par>
                          <p:cTn id="17" fill="hold">
                            <p:stCondLst>
                              <p:cond delay="2000"/>
                            </p:stCondLst>
                            <p:childTnLst>
                              <p:par>
                                <p:cTn id="18" presetID="3" presetClass="exit" presetSubtype="10" fill="hold" nodeType="afterEffect">
                                  <p:stCondLst>
                                    <p:cond delay="0"/>
                                  </p:stCondLst>
                                  <p:childTnLst>
                                    <p:animEffect transition="out" filter="blinds(horizontal)">
                                      <p:cBhvr>
                                        <p:cTn id="19" dur="500"/>
                                        <p:tgtEl>
                                          <p:spTgt spid="10">
                                            <p:txEl>
                                              <p:pRg st="0" end="0"/>
                                            </p:txEl>
                                          </p:spTgt>
                                        </p:tgtEl>
                                      </p:cBhvr>
                                    </p:animEffect>
                                    <p:set>
                                      <p:cBhvr>
                                        <p:cTn id="20" dur="1" fill="hold">
                                          <p:stCondLst>
                                            <p:cond delay="499"/>
                                          </p:stCondLst>
                                        </p:cTn>
                                        <p:tgtEl>
                                          <p:spTgt spid="10">
                                            <p:txEl>
                                              <p:pRg st="0" end="0"/>
                                            </p:txEl>
                                          </p:spTgt>
                                        </p:tgtEl>
                                        <p:attrNameLst>
                                          <p:attrName>style.visibility</p:attrName>
                                        </p:attrNameLst>
                                      </p:cBhvr>
                                      <p:to>
                                        <p:strVal val="hidden"/>
                                      </p:to>
                                    </p:set>
                                  </p:childTnLst>
                                </p:cTn>
                              </p:par>
                              <p:par>
                                <p:cTn id="21" presetID="3" presetClass="exit" presetSubtype="10" fill="hold" grpId="1" nodeType="withEffect">
                                  <p:stCondLst>
                                    <p:cond delay="0"/>
                                  </p:stCondLst>
                                  <p:childTnLst>
                                    <p:animEffect transition="out" filter="blinds(horizontal)">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par>
                                <p:cTn id="24" presetID="3" presetClass="exit" presetSubtype="10" fill="hold" grpId="1" nodeType="withEffect">
                                  <p:stCondLst>
                                    <p:cond delay="0"/>
                                  </p:stCondLst>
                                  <p:childTnLst>
                                    <p:animEffect transition="out" filter="blinds(horizontal)">
                                      <p:cBhvr>
                                        <p:cTn id="25" dur="1000"/>
                                        <p:tgtEl>
                                          <p:spTgt spid="13"/>
                                        </p:tgtEl>
                                      </p:cBhvr>
                                    </p:animEffect>
                                    <p:set>
                                      <p:cBhvr>
                                        <p:cTn id="26" dur="1" fill="hold">
                                          <p:stCondLst>
                                            <p:cond delay="999"/>
                                          </p:stCondLst>
                                        </p:cTn>
                                        <p:tgtEl>
                                          <p:spTgt spid="13"/>
                                        </p:tgtEl>
                                        <p:attrNameLst>
                                          <p:attrName>style.visibility</p:attrName>
                                        </p:attrNameLst>
                                      </p:cBhvr>
                                      <p:to>
                                        <p:strVal val="hidden"/>
                                      </p:to>
                                    </p:set>
                                  </p:childTnLst>
                                </p:cTn>
                              </p:par>
                            </p:childTnLst>
                          </p:cTn>
                        </p:par>
                        <p:par>
                          <p:cTn id="27" fill="hold">
                            <p:stCondLst>
                              <p:cond delay="3000"/>
                            </p:stCondLst>
                            <p:childTnLst>
                              <p:par>
                                <p:cTn id="28" presetID="4" presetClass="entr" presetSubtype="16"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ox(in)">
                                      <p:cBhvr>
                                        <p:cTn id="3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11" grpId="0"/>
      <p:bldP spid="11" grpId="1"/>
      <p:bldP spid="13" grpId="0"/>
      <p:bldP spid="13" grpId="1"/>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400" y="0"/>
            <a:ext cx="3966150" cy="1754326"/>
          </a:xfrm>
          <a:prstGeom prst="rect">
            <a:avLst/>
          </a:prstGeom>
          <a:noFill/>
        </p:spPr>
        <p:txBody>
          <a:bodyPr wrap="none" lIns="91440" tIns="45720" rIns="91440" bIns="45720">
            <a:spAutoFit/>
          </a:bodyPr>
          <a:lstStyle/>
          <a:p>
            <a:pPr algn="ctr"/>
            <a:r>
              <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BENCHMARK</a:t>
            </a:r>
          </a:p>
          <a:p>
            <a:pPr algn="ct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pic>
        <p:nvPicPr>
          <p:cNvPr id="16386" name="Picture 2"/>
          <p:cNvPicPr>
            <a:picLocks noChangeAspect="1" noChangeArrowheads="1"/>
          </p:cNvPicPr>
          <p:nvPr/>
        </p:nvPicPr>
        <p:blipFill>
          <a:blip r:embed="rId2" cstate="print"/>
          <a:srcRect l="4685" t="37500" r="50805" b="3125"/>
          <a:stretch>
            <a:fillRect/>
          </a:stretch>
        </p:blipFill>
        <p:spPr bwMode="auto">
          <a:xfrm>
            <a:off x="-16566" y="1066800"/>
            <a:ext cx="9160566" cy="57912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l="14056" t="28125" r="37335" b="30209"/>
          <a:stretch>
            <a:fillRect/>
          </a:stretch>
        </p:blipFill>
        <p:spPr bwMode="auto">
          <a:xfrm>
            <a:off x="0" y="0"/>
            <a:ext cx="9260205" cy="6858000"/>
          </a:xfrm>
          <a:prstGeom prst="rect">
            <a:avLst/>
          </a:prstGeom>
          <a:noFill/>
          <a:ln w="9525">
            <a:noFill/>
            <a:miter lim="800000"/>
            <a:headEnd/>
            <a:tailEnd/>
          </a:ln>
        </p:spPr>
      </p:pic>
      <p:sp>
        <p:nvSpPr>
          <p:cNvPr id="5" name="Rectangle 4"/>
          <p:cNvSpPr/>
          <p:nvPr/>
        </p:nvSpPr>
        <p:spPr>
          <a:xfrm>
            <a:off x="1447800" y="1219200"/>
            <a:ext cx="2362200" cy="1828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524000" y="1371600"/>
            <a:ext cx="2133600" cy="1200329"/>
          </a:xfrm>
          <a:prstGeom prst="rect">
            <a:avLst/>
          </a:prstGeom>
          <a:noFill/>
        </p:spPr>
        <p:txBody>
          <a:bodyPr wrap="square" rtlCol="0">
            <a:spAutoFit/>
          </a:bodyPr>
          <a:lstStyle/>
          <a:p>
            <a:pPr>
              <a:buFont typeface="Arial" pitchFamily="34" charset="0"/>
              <a:buChar char="•"/>
            </a:pPr>
            <a:r>
              <a:rPr lang="en-US" dirty="0"/>
              <a:t> LOW BUDGET</a:t>
            </a:r>
          </a:p>
          <a:p>
            <a:pPr>
              <a:buFont typeface="Arial" pitchFamily="34" charset="0"/>
              <a:buChar char="•"/>
            </a:pPr>
            <a:r>
              <a:rPr lang="en-US" dirty="0"/>
              <a:t> EFFICIENT</a:t>
            </a:r>
          </a:p>
          <a:p>
            <a:pPr>
              <a:buFont typeface="Arial" pitchFamily="34" charset="0"/>
              <a:buChar char="•"/>
            </a:pPr>
            <a:r>
              <a:rPr lang="en-US" dirty="0"/>
              <a:t>ACCURATE</a:t>
            </a:r>
          </a:p>
          <a:p>
            <a:endParaRPr lang="en-US" dirty="0"/>
          </a:p>
        </p:txBody>
      </p:sp>
      <p:sp>
        <p:nvSpPr>
          <p:cNvPr id="7" name="Rectangle 6"/>
          <p:cNvSpPr/>
          <p:nvPr/>
        </p:nvSpPr>
        <p:spPr>
          <a:xfrm>
            <a:off x="5410200" y="1219200"/>
            <a:ext cx="2362200" cy="1828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dirty="0">
                <a:solidFill>
                  <a:schemeClr val="tx1"/>
                </a:solidFill>
              </a:rPr>
              <a:t>LANGUAGE BARRIER</a:t>
            </a:r>
          </a:p>
          <a:p>
            <a:pPr>
              <a:buFont typeface="Arial" pitchFamily="34" charset="0"/>
              <a:buChar char="•"/>
            </a:pPr>
            <a:r>
              <a:rPr lang="en-US" dirty="0">
                <a:solidFill>
                  <a:schemeClr val="tx1"/>
                </a:solidFill>
              </a:rPr>
              <a:t> DATATSETS LIMITED</a:t>
            </a:r>
          </a:p>
          <a:p>
            <a:endParaRPr lang="en-US" dirty="0">
              <a:solidFill>
                <a:schemeClr val="tx1"/>
              </a:solidFill>
            </a:endParaRPr>
          </a:p>
        </p:txBody>
      </p:sp>
      <p:sp>
        <p:nvSpPr>
          <p:cNvPr id="8" name="Rectangle 7"/>
          <p:cNvSpPr/>
          <p:nvPr/>
        </p:nvSpPr>
        <p:spPr>
          <a:xfrm>
            <a:off x="1447800" y="4191000"/>
            <a:ext cx="2667000" cy="1828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dirty="0">
                <a:solidFill>
                  <a:schemeClr val="tx1"/>
                </a:solidFill>
              </a:rPr>
              <a:t> INCRESING FAKE NEWS</a:t>
            </a:r>
          </a:p>
          <a:p>
            <a:pPr>
              <a:buFont typeface="Arial" pitchFamily="34" charset="0"/>
              <a:buChar char="•"/>
            </a:pPr>
            <a:r>
              <a:rPr lang="en-US" dirty="0">
                <a:solidFill>
                  <a:schemeClr val="tx1"/>
                </a:solidFill>
              </a:rPr>
              <a:t> COSTLY COMPETITORS</a:t>
            </a:r>
          </a:p>
          <a:p>
            <a:pPr>
              <a:buFont typeface="Arial" pitchFamily="34" charset="0"/>
              <a:buChar char="•"/>
            </a:pPr>
            <a:r>
              <a:rPr lang="en-US" dirty="0">
                <a:solidFill>
                  <a:schemeClr val="tx1"/>
                </a:solidFill>
              </a:rPr>
              <a:t> SIMPLE PIPELINE</a:t>
            </a:r>
          </a:p>
          <a:p>
            <a:pPr>
              <a:buFont typeface="Arial" pitchFamily="34" charset="0"/>
              <a:buChar char="•"/>
            </a:pPr>
            <a:endParaRPr lang="en-US" dirty="0">
              <a:solidFill>
                <a:schemeClr val="tx1"/>
              </a:solidFill>
            </a:endParaRPr>
          </a:p>
        </p:txBody>
      </p:sp>
      <p:sp>
        <p:nvSpPr>
          <p:cNvPr id="9" name="Rectangle 8"/>
          <p:cNvSpPr/>
          <p:nvPr/>
        </p:nvSpPr>
        <p:spPr>
          <a:xfrm>
            <a:off x="5105400" y="4267200"/>
            <a:ext cx="2743200" cy="1752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dirty="0">
                <a:solidFill>
                  <a:schemeClr val="tx1"/>
                </a:solidFill>
              </a:rPr>
              <a:t> LARGE MEMORY FILE OF COMPETITORS</a:t>
            </a:r>
          </a:p>
          <a:p>
            <a:pPr>
              <a:buFont typeface="Arial" pitchFamily="34" charset="0"/>
              <a:buChar char="•"/>
            </a:pPr>
            <a:r>
              <a:rPr lang="en-US" dirty="0">
                <a:solidFill>
                  <a:schemeClr val="tx1"/>
                </a:solidFill>
              </a:rPr>
              <a:t> LINGUISTIC AND VISUAL FILE</a:t>
            </a:r>
          </a:p>
          <a:p>
            <a:pPr>
              <a:buFont typeface="Arial" pitchFamily="34" charset="0"/>
              <a:buChar char="•"/>
            </a:pPr>
            <a:r>
              <a:rPr lang="en-US" dirty="0">
                <a:solidFill>
                  <a:schemeClr val="tx1"/>
                </a:solidFill>
              </a:rPr>
              <a:t> VARIETY</a:t>
            </a:r>
          </a:p>
          <a:p>
            <a:pPr>
              <a:buFont typeface="Arial" pitchFamily="34" charset="0"/>
              <a:buChar char="•"/>
            </a:pPr>
            <a:endParaRPr lang="en-US"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bstract-ekg-healthcare-cost-background-illustration-money-green-graphic-cardiogram-dollar-sign-indicating-financial-78419299.jpg"/>
          <p:cNvPicPr>
            <a:picLocks noChangeAspect="1"/>
          </p:cNvPicPr>
          <p:nvPr/>
        </p:nvPicPr>
        <p:blipFill>
          <a:blip r:embed="rId3" cstate="print"/>
          <a:stretch>
            <a:fillRect/>
          </a:stretch>
        </p:blipFill>
        <p:spPr>
          <a:xfrm>
            <a:off x="0" y="0"/>
            <a:ext cx="9144000" cy="8001000"/>
          </a:xfrm>
          <a:prstGeom prst="rect">
            <a:avLst/>
          </a:prstGeom>
        </p:spPr>
      </p:pic>
      <p:sp>
        <p:nvSpPr>
          <p:cNvPr id="3" name="Rectangle 2"/>
          <p:cNvSpPr/>
          <p:nvPr/>
        </p:nvSpPr>
        <p:spPr>
          <a:xfrm>
            <a:off x="1981200" y="762000"/>
            <a:ext cx="5103448" cy="923330"/>
          </a:xfrm>
          <a:prstGeom prst="rect">
            <a:avLst/>
          </a:prstGeom>
          <a:noFill/>
        </p:spPr>
        <p:txBody>
          <a:bodyPr wrap="none" lIns="91440" tIns="45720" rIns="91440" bIns="45720">
            <a:spAutoFit/>
          </a:bodyPr>
          <a:lstStyle/>
          <a:p>
            <a:pPr algn="ctr"/>
            <a:r>
              <a:rPr lang="en-US" sz="54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ESTIMATED COST</a:t>
            </a:r>
          </a:p>
        </p:txBody>
      </p:sp>
      <p:graphicFrame>
        <p:nvGraphicFramePr>
          <p:cNvPr id="5" name="Table 4"/>
          <p:cNvGraphicFramePr>
            <a:graphicFrameLocks noGrp="1"/>
          </p:cNvGraphicFramePr>
          <p:nvPr>
            <p:extLst>
              <p:ext uri="{D42A27DB-BD31-4B8C-83A1-F6EECF244321}">
                <p14:modId xmlns:p14="http://schemas.microsoft.com/office/powerpoint/2010/main" val="3488364029"/>
              </p:ext>
            </p:extLst>
          </p:nvPr>
        </p:nvGraphicFramePr>
        <p:xfrm>
          <a:off x="1752600" y="3124200"/>
          <a:ext cx="6096000" cy="14833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421640">
                <a:tc>
                  <a:txBody>
                    <a:bodyPr/>
                    <a:lstStyle/>
                    <a:p>
                      <a:r>
                        <a:rPr lang="en-US" dirty="0"/>
                        <a:t>SITUATION</a:t>
                      </a:r>
                    </a:p>
                  </a:txBody>
                  <a:tcPr/>
                </a:tc>
                <a:tc>
                  <a:txBody>
                    <a:bodyPr/>
                    <a:lstStyle/>
                    <a:p>
                      <a:r>
                        <a:rPr lang="en-US" dirty="0"/>
                        <a:t>COST</a:t>
                      </a:r>
                    </a:p>
                  </a:txBody>
                  <a:tcPr/>
                </a:tc>
                <a:extLst>
                  <a:ext uri="{0D108BD9-81ED-4DB2-BD59-A6C34878D82A}">
                    <a16:rowId xmlns:a16="http://schemas.microsoft.com/office/drawing/2014/main" val="10000"/>
                  </a:ext>
                </a:extLst>
              </a:tr>
              <a:tr h="421640">
                <a:tc>
                  <a:txBody>
                    <a:bodyPr/>
                    <a:lstStyle/>
                    <a:p>
                      <a:r>
                        <a:rPr lang="en-US" dirty="0"/>
                        <a:t>ORIGINAL</a:t>
                      </a:r>
                    </a:p>
                  </a:txBody>
                  <a:tcPr/>
                </a:tc>
                <a:tc>
                  <a:txBody>
                    <a:bodyPr/>
                    <a:lstStyle/>
                    <a:p>
                      <a:r>
                        <a:rPr lang="en-US" dirty="0"/>
                        <a:t>NULL</a:t>
                      </a:r>
                    </a:p>
                  </a:txBody>
                  <a:tcPr/>
                </a:tc>
                <a:extLst>
                  <a:ext uri="{0D108BD9-81ED-4DB2-BD59-A6C34878D82A}">
                    <a16:rowId xmlns:a16="http://schemas.microsoft.com/office/drawing/2014/main" val="10001"/>
                  </a:ext>
                </a:extLst>
              </a:tr>
              <a:tr h="421640">
                <a:tc>
                  <a:txBody>
                    <a:bodyPr/>
                    <a:lstStyle/>
                    <a:p>
                      <a:r>
                        <a:rPr lang="en-US" dirty="0"/>
                        <a:t>WITH  IMPROVEMENTS CAN GO UP TO</a:t>
                      </a:r>
                    </a:p>
                  </a:txBody>
                  <a:tcPr/>
                </a:tc>
                <a:tc>
                  <a:txBody>
                    <a:bodyPr/>
                    <a:lstStyle/>
                    <a:p>
                      <a:r>
                        <a:rPr lang="en-US" dirty="0"/>
                        <a:t>25K $</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ownload.png"/>
          <p:cNvPicPr>
            <a:picLocks noChangeAspect="1"/>
          </p:cNvPicPr>
          <p:nvPr/>
        </p:nvPicPr>
        <p:blipFill>
          <a:blip r:embed="rId2" cstate="print"/>
          <a:stretch>
            <a:fillRect/>
          </a:stretch>
        </p:blipFill>
        <p:spPr>
          <a:xfrm>
            <a:off x="0" y="-228600"/>
            <a:ext cx="9144000" cy="7086600"/>
          </a:xfrm>
          <a:prstGeom prst="rect">
            <a:avLst/>
          </a:prstGeom>
        </p:spPr>
      </p:pic>
      <p:pic>
        <p:nvPicPr>
          <p:cNvPr id="4" name="Picture 3" descr="image-for-website-page-multichannel_distribution_systems.jpg"/>
          <p:cNvPicPr>
            <a:picLocks noChangeAspect="1"/>
          </p:cNvPicPr>
          <p:nvPr/>
        </p:nvPicPr>
        <p:blipFill>
          <a:blip r:embed="rId3" cstate="print"/>
          <a:stretch>
            <a:fillRect/>
          </a:stretch>
        </p:blipFill>
        <p:spPr>
          <a:xfrm>
            <a:off x="0" y="381000"/>
            <a:ext cx="9144000" cy="5410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ack-fade-thank-you_CD1113_Z.jp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Image result for digital backgroun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 name="Picture 2" descr="looped-digital-background-with-white-animated-numbers-related-line_sxobccic_thumbnail-full01.png"/>
          <p:cNvPicPr>
            <a:picLocks noChangeAspect="1"/>
          </p:cNvPicPr>
          <p:nvPr/>
        </p:nvPicPr>
        <p:blipFill>
          <a:blip r:embed="rId2" cstate="print"/>
          <a:stretch>
            <a:fillRect/>
          </a:stretch>
        </p:blipFill>
        <p:spPr>
          <a:xfrm>
            <a:off x="0" y="0"/>
            <a:ext cx="9144000" cy="6858000"/>
          </a:xfrm>
          <a:prstGeom prst="rect">
            <a:avLst/>
          </a:prstGeom>
        </p:spPr>
      </p:pic>
      <p:sp>
        <p:nvSpPr>
          <p:cNvPr id="4" name="Rectangle 3"/>
          <p:cNvSpPr/>
          <p:nvPr/>
        </p:nvSpPr>
        <p:spPr>
          <a:xfrm>
            <a:off x="1066800" y="304800"/>
            <a:ext cx="6695872" cy="1754326"/>
          </a:xfrm>
          <a:prstGeom prst="rect">
            <a:avLst/>
          </a:prstGeom>
          <a:noFill/>
        </p:spPr>
        <p:txBody>
          <a:bodyPr wrap="none" lIns="91440" tIns="45720" rIns="91440" bIns="45720">
            <a:spAutoFit/>
          </a:bodyPr>
          <a:lstStyle/>
          <a:p>
            <a:pPr algn="ctr"/>
            <a:r>
              <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PROBLEM STATEMENT</a:t>
            </a:r>
          </a:p>
          <a:p>
            <a:pPr algn="ctr"/>
            <a:endPar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
        <p:nvSpPr>
          <p:cNvPr id="5" name="TextBox 4"/>
          <p:cNvSpPr txBox="1"/>
          <p:nvPr/>
        </p:nvSpPr>
        <p:spPr>
          <a:xfrm>
            <a:off x="228600" y="1600200"/>
            <a:ext cx="8610600" cy="4524315"/>
          </a:xfrm>
          <a:prstGeom prst="rect">
            <a:avLst/>
          </a:prstGeom>
          <a:noFill/>
        </p:spPr>
        <p:txBody>
          <a:bodyPr wrap="square" rtlCol="0">
            <a:spAutoFit/>
          </a:bodyPr>
          <a:lstStyle/>
          <a:p>
            <a:pPr algn="ctr"/>
            <a:r>
              <a:rPr lang="en-US" sz="2400" dirty="0">
                <a:solidFill>
                  <a:srgbClr val="FFFF00"/>
                </a:solidFill>
                <a:latin typeface="Andalus" pitchFamily="18" charset="-78"/>
                <a:cs typeface="Andalus" pitchFamily="18" charset="-78"/>
              </a:rPr>
              <a:t>WITH THE ADVENT OF SOCIAL MEDIA , PEOPLE HAVE NOW BECOME USED TO THE SOCIAL PLATFORMS FOR THEIR  NEWS SOURCE . AS THE MARKET FOR SOCIAL MEDIA BASED NEWS PROVIDERS INCREASE THE CONVENTIONAL MEDIA HAS TAKEN A BACK SEAT AS IT BRINGS IN UNBIASED AND UNFILTERED NEWS AT SCALE. THE ONLY PROBLEM FOR THE NEW MODERN MEDIA IS THAT SINCE THERE ARE SMALLER COMPANIES AND MOST OF THEM ARE STARTUP THEY ARE NOT ABLE TO AFFORD EDITORS WHO CAN CROSS CHECK OR IDENTIFY VALIDITY OF A NEWS . ALSO ANOTHER PROBLEM WITH SOCIAL MEDIA BASED NEWS OUTLETS ARE THAT THEY TEND TO SPICE UP THE STORIES TO GAIN VIEWERS.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40135-23D5-4257-8FF9-F9F5E869F960}"/>
              </a:ext>
            </a:extLst>
          </p:cNvPr>
          <p:cNvSpPr>
            <a:spLocks noGrp="1"/>
          </p:cNvSpPr>
          <p:nvPr>
            <p:ph type="title"/>
          </p:nvPr>
        </p:nvSpPr>
        <p:spPr/>
        <p:txBody>
          <a:bodyPr/>
          <a:lstStyle/>
          <a:p>
            <a:r>
              <a:rPr lang="en-US" sz="3600" dirty="0"/>
              <a:t>Problems caused due to Fake News</a:t>
            </a:r>
            <a:endParaRPr lang="en-US" dirty="0"/>
          </a:p>
        </p:txBody>
      </p:sp>
      <p:sp>
        <p:nvSpPr>
          <p:cNvPr id="3" name="Content Placeholder 2">
            <a:extLst>
              <a:ext uri="{FF2B5EF4-FFF2-40B4-BE49-F238E27FC236}">
                <a16:creationId xmlns:a16="http://schemas.microsoft.com/office/drawing/2014/main" id="{34544CE4-A224-4EB6-B21B-C267195B65C5}"/>
              </a:ext>
            </a:extLst>
          </p:cNvPr>
          <p:cNvSpPr>
            <a:spLocks noGrp="1"/>
          </p:cNvSpPr>
          <p:nvPr>
            <p:ph idx="1"/>
          </p:nvPr>
        </p:nvSpPr>
        <p:spPr>
          <a:xfrm>
            <a:off x="685346" y="2096064"/>
            <a:ext cx="7765322" cy="4609536"/>
          </a:xfrm>
        </p:spPr>
        <p:txBody>
          <a:bodyPr>
            <a:normAutofit/>
          </a:bodyPr>
          <a:lstStyle/>
          <a:p>
            <a:pPr marL="457200" indent="-457200">
              <a:buAutoNum type="arabicPeriod"/>
            </a:pPr>
            <a:r>
              <a:rPr lang="en-US" dirty="0"/>
              <a:t>Misleading content</a:t>
            </a:r>
          </a:p>
          <a:p>
            <a:pPr marL="457200" indent="-457200">
              <a:buAutoNum type="arabicPeriod"/>
            </a:pPr>
            <a:r>
              <a:rPr lang="en-US" dirty="0"/>
              <a:t> Websites spread fake news to generate online advertising revenue</a:t>
            </a:r>
          </a:p>
          <a:p>
            <a:pPr marL="457200" indent="-457200">
              <a:buAutoNum type="arabicPeriod"/>
            </a:pPr>
            <a:r>
              <a:rPr lang="en-US" sz="1800" dirty="0"/>
              <a:t> Posing difficulties in serious media coverage</a:t>
            </a:r>
          </a:p>
          <a:p>
            <a:pPr marL="457200" indent="-457200">
              <a:buAutoNum type="arabicPeriod"/>
            </a:pPr>
            <a:r>
              <a:rPr lang="en-US" sz="1800" dirty="0"/>
              <a:t> Reduces trustworthiness of social media platforms like WhatsApp   and Facebook</a:t>
            </a:r>
          </a:p>
          <a:p>
            <a:pPr marL="457200" indent="-457200">
              <a:buAutoNum type="arabicPeriod"/>
            </a:pPr>
            <a:r>
              <a:rPr lang="en-US" sz="1800" dirty="0"/>
              <a:t> Spread of Anti - Religion and unethenic messages</a:t>
            </a:r>
          </a:p>
          <a:p>
            <a:pPr marL="457200" indent="-457200">
              <a:buAutoNum type="arabicPeriod"/>
            </a:pPr>
            <a:r>
              <a:rPr lang="en-US" sz="1800" dirty="0"/>
              <a:t> Spread of false political news during elections</a:t>
            </a:r>
          </a:p>
          <a:p>
            <a:pPr>
              <a:buFont typeface="Wingdings" panose="05000000000000000000" pitchFamily="2" charset="2"/>
              <a:buChar char="§"/>
            </a:pPr>
            <a:endParaRPr lang="en-US" dirty="0"/>
          </a:p>
        </p:txBody>
      </p:sp>
    </p:spTree>
    <p:extLst>
      <p:ext uri="{BB962C8B-B14F-4D97-AF65-F5344CB8AC3E}">
        <p14:creationId xmlns:p14="http://schemas.microsoft.com/office/powerpoint/2010/main" val="4184497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omen-holding-hands-Sunrise-silhouette.jpg"/>
          <p:cNvPicPr>
            <a:picLocks noChangeAspect="1"/>
          </p:cNvPicPr>
          <p:nvPr/>
        </p:nvPicPr>
        <p:blipFill>
          <a:blip r:embed="rId3" cstate="print"/>
          <a:stretch>
            <a:fillRect/>
          </a:stretch>
        </p:blipFill>
        <p:spPr>
          <a:xfrm>
            <a:off x="-609600" y="0"/>
            <a:ext cx="10591800" cy="8839200"/>
          </a:xfrm>
          <a:prstGeom prst="rect">
            <a:avLst/>
          </a:prstGeom>
        </p:spPr>
      </p:pic>
      <p:sp>
        <p:nvSpPr>
          <p:cNvPr id="3" name="Rectangle 2"/>
          <p:cNvSpPr/>
          <p:nvPr/>
        </p:nvSpPr>
        <p:spPr>
          <a:xfrm>
            <a:off x="1066800" y="838200"/>
            <a:ext cx="7086600" cy="1754326"/>
          </a:xfrm>
          <a:prstGeom prst="rect">
            <a:avLst/>
          </a:prstGeom>
          <a:noFill/>
        </p:spPr>
        <p:txBody>
          <a:bodyPr wrap="square" lIns="91440" tIns="45720" rIns="91440" bIns="45720">
            <a:spAutoFit/>
          </a:bodyPr>
          <a:lstStyle/>
          <a:p>
            <a:pPr algn="ctr"/>
            <a:r>
              <a:rPr lang="en-US" sz="5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TEAM ROLES</a:t>
            </a:r>
          </a:p>
          <a:p>
            <a:pPr algn="ctr"/>
            <a:endParaRPr lang="en-US" sz="5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graphicFrame>
        <p:nvGraphicFramePr>
          <p:cNvPr id="6" name="Table 5"/>
          <p:cNvGraphicFramePr>
            <a:graphicFrameLocks noGrp="1"/>
          </p:cNvGraphicFramePr>
          <p:nvPr>
            <p:extLst>
              <p:ext uri="{D42A27DB-BD31-4B8C-83A1-F6EECF244321}">
                <p14:modId xmlns:p14="http://schemas.microsoft.com/office/powerpoint/2010/main" val="1544042426"/>
              </p:ext>
            </p:extLst>
          </p:nvPr>
        </p:nvGraphicFramePr>
        <p:xfrm>
          <a:off x="533400" y="533399"/>
          <a:ext cx="8915400" cy="5791202"/>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20000"/>
                    </a:ext>
                  </a:extLst>
                </a:gridCol>
                <a:gridCol w="4457700">
                  <a:extLst>
                    <a:ext uri="{9D8B030D-6E8A-4147-A177-3AD203B41FA5}">
                      <a16:colId xmlns:a16="http://schemas.microsoft.com/office/drawing/2014/main" val="20001"/>
                    </a:ext>
                  </a:extLst>
                </a:gridCol>
              </a:tblGrid>
              <a:tr h="411644">
                <a:tc>
                  <a:txBody>
                    <a:bodyPr/>
                    <a:lstStyle/>
                    <a:p>
                      <a:r>
                        <a:rPr lang="en-US" dirty="0"/>
                        <a:t>NAME</a:t>
                      </a:r>
                    </a:p>
                  </a:txBody>
                  <a:tcPr/>
                </a:tc>
                <a:tc>
                  <a:txBody>
                    <a:bodyPr/>
                    <a:lstStyle/>
                    <a:p>
                      <a:r>
                        <a:rPr lang="en-US" dirty="0"/>
                        <a:t>ROLE</a:t>
                      </a:r>
                    </a:p>
                  </a:txBody>
                  <a:tcPr/>
                </a:tc>
                <a:extLst>
                  <a:ext uri="{0D108BD9-81ED-4DB2-BD59-A6C34878D82A}">
                    <a16:rowId xmlns:a16="http://schemas.microsoft.com/office/drawing/2014/main" val="10000"/>
                  </a:ext>
                </a:extLst>
              </a:tr>
              <a:tr h="1015011">
                <a:tc>
                  <a:txBody>
                    <a:bodyPr/>
                    <a:lstStyle/>
                    <a:p>
                      <a:r>
                        <a:rPr lang="en-US" dirty="0"/>
                        <a:t>RAMANPREET KAUR</a:t>
                      </a:r>
                    </a:p>
                  </a:txBody>
                  <a:tcPr/>
                </a:tc>
                <a:tc>
                  <a:txBody>
                    <a:bodyPr/>
                    <a:lstStyle/>
                    <a:p>
                      <a:r>
                        <a:rPr lang="en-US" dirty="0"/>
                        <a:t>NLP ENGINEER</a:t>
                      </a:r>
                    </a:p>
                    <a:p>
                      <a:r>
                        <a:rPr lang="en-US" dirty="0"/>
                        <a:t>ML/AI</a:t>
                      </a:r>
                      <a:r>
                        <a:rPr lang="en-US" baseline="0" dirty="0"/>
                        <a:t> MANAGER</a:t>
                      </a:r>
                    </a:p>
                    <a:p>
                      <a:r>
                        <a:rPr lang="en-US" baseline="0" dirty="0"/>
                        <a:t>SOLUTION SPECIALIST</a:t>
                      </a:r>
                      <a:endParaRPr lang="en-US" dirty="0"/>
                    </a:p>
                  </a:txBody>
                  <a:tcPr/>
                </a:tc>
                <a:extLst>
                  <a:ext uri="{0D108BD9-81ED-4DB2-BD59-A6C34878D82A}">
                    <a16:rowId xmlns:a16="http://schemas.microsoft.com/office/drawing/2014/main" val="10001"/>
                  </a:ext>
                </a:extLst>
              </a:tr>
              <a:tr h="710508">
                <a:tc>
                  <a:txBody>
                    <a:bodyPr/>
                    <a:lstStyle/>
                    <a:p>
                      <a:r>
                        <a:rPr lang="en-US" dirty="0"/>
                        <a:t>AKASH DHIMAN</a:t>
                      </a:r>
                    </a:p>
                  </a:txBody>
                  <a:tcPr/>
                </a:tc>
                <a:tc>
                  <a:txBody>
                    <a:bodyPr/>
                    <a:lstStyle/>
                    <a:p>
                      <a:r>
                        <a:rPr lang="en-US" dirty="0"/>
                        <a:t>SOLUTION SPECIALIST</a:t>
                      </a:r>
                      <a:r>
                        <a:rPr lang="en-US" baseline="0" dirty="0"/>
                        <a:t> </a:t>
                      </a:r>
                    </a:p>
                    <a:p>
                      <a:r>
                        <a:rPr lang="en-US" baseline="0" dirty="0"/>
                        <a:t>ML/AI MANAGER</a:t>
                      </a:r>
                      <a:endParaRPr lang="en-US" dirty="0"/>
                    </a:p>
                  </a:txBody>
                  <a:tcPr/>
                </a:tc>
                <a:extLst>
                  <a:ext uri="{0D108BD9-81ED-4DB2-BD59-A6C34878D82A}">
                    <a16:rowId xmlns:a16="http://schemas.microsoft.com/office/drawing/2014/main" val="10002"/>
                  </a:ext>
                </a:extLst>
              </a:tr>
              <a:tr h="1015011">
                <a:tc>
                  <a:txBody>
                    <a:bodyPr/>
                    <a:lstStyle/>
                    <a:p>
                      <a:r>
                        <a:rPr lang="en-US" dirty="0"/>
                        <a:t>ANANYA KUMARI</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ML/AI</a:t>
                      </a:r>
                      <a:r>
                        <a:rPr lang="en-US" baseline="0" dirty="0"/>
                        <a:t> MANAGER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NLP ENGINEER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RESEARCH</a:t>
                      </a:r>
                      <a:r>
                        <a:rPr lang="en-US" baseline="0" dirty="0"/>
                        <a:t> MANAGER</a:t>
                      </a:r>
                      <a:endParaRPr lang="en-US" dirty="0"/>
                    </a:p>
                  </a:txBody>
                  <a:tcPr/>
                </a:tc>
                <a:extLst>
                  <a:ext uri="{0D108BD9-81ED-4DB2-BD59-A6C34878D82A}">
                    <a16:rowId xmlns:a16="http://schemas.microsoft.com/office/drawing/2014/main" val="10003"/>
                  </a:ext>
                </a:extLst>
              </a:tr>
              <a:tr h="1015011">
                <a:tc>
                  <a:txBody>
                    <a:bodyPr/>
                    <a:lstStyle/>
                    <a:p>
                      <a:r>
                        <a:rPr lang="en-US" dirty="0"/>
                        <a:t>SAGNIK HALDAR</a:t>
                      </a:r>
                    </a:p>
                  </a:txBody>
                  <a:tcPr/>
                </a:tc>
                <a:tc>
                  <a:txBody>
                    <a:bodyPr/>
                    <a:lstStyle/>
                    <a:p>
                      <a:r>
                        <a:rPr lang="en-US" dirty="0"/>
                        <a:t>ML/AI MANAGER</a:t>
                      </a:r>
                    </a:p>
                    <a:p>
                      <a:r>
                        <a:rPr lang="en-US" dirty="0"/>
                        <a:t>SOLUTION ARCHITECT</a:t>
                      </a:r>
                    </a:p>
                    <a:p>
                      <a:r>
                        <a:rPr lang="en-US" dirty="0"/>
                        <a:t>RESEARCH</a:t>
                      </a:r>
                      <a:r>
                        <a:rPr lang="en-US" baseline="0" dirty="0"/>
                        <a:t> MANAGER</a:t>
                      </a:r>
                      <a:endParaRPr lang="en-US" dirty="0"/>
                    </a:p>
                  </a:txBody>
                  <a:tcPr/>
                </a:tc>
                <a:extLst>
                  <a:ext uri="{0D108BD9-81ED-4DB2-BD59-A6C34878D82A}">
                    <a16:rowId xmlns:a16="http://schemas.microsoft.com/office/drawing/2014/main" val="10004"/>
                  </a:ext>
                </a:extLst>
              </a:tr>
              <a:tr h="1624017">
                <a:tc>
                  <a:txBody>
                    <a:bodyPr/>
                    <a:lstStyle/>
                    <a:p>
                      <a:r>
                        <a:rPr lang="en-US" dirty="0"/>
                        <a:t>ROHAN PAUL CHOUDHURY</a:t>
                      </a:r>
                    </a:p>
                  </a:txBody>
                  <a:tcPr/>
                </a:tc>
                <a:tc>
                  <a:txBody>
                    <a:bodyPr/>
                    <a:lstStyle/>
                    <a:p>
                      <a:r>
                        <a:rPr lang="en-US" dirty="0"/>
                        <a:t>RESEARCH MANAGER</a:t>
                      </a:r>
                    </a:p>
                    <a:p>
                      <a:r>
                        <a:rPr lang="en-US" dirty="0"/>
                        <a:t>APPLICATION ARCHITECT</a:t>
                      </a:r>
                    </a:p>
                    <a:p>
                      <a:r>
                        <a:rPr lang="en-US" dirty="0"/>
                        <a:t>BUISNESS DEVELOPMENT MANAGER</a:t>
                      </a:r>
                    </a:p>
                    <a:p>
                      <a:r>
                        <a:rPr lang="en-US" dirty="0"/>
                        <a:t>SALES SPECIALIST</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9944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xit" presetSubtype="16" fill="hold" grpId="0" nodeType="afterEffect">
                                  <p:stCondLst>
                                    <p:cond delay="0"/>
                                  </p:stCondLst>
                                  <p:childTnLst>
                                    <p:animEffect transition="out" filter="box(in)">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childTnLst>
                          </p:cTn>
                        </p:par>
                        <p:par>
                          <p:cTn id="8" fill="hold">
                            <p:stCondLst>
                              <p:cond delay="2000"/>
                            </p:stCondLst>
                            <p:childTnLst>
                              <p:par>
                                <p:cTn id="9" presetID="5"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heckerboard(across)">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2B203-3B20-409B-9591-1C055EDDA7DC}"/>
              </a:ext>
            </a:extLst>
          </p:cNvPr>
          <p:cNvSpPr>
            <a:spLocks noGrp="1"/>
          </p:cNvSpPr>
          <p:nvPr>
            <p:ph type="title"/>
          </p:nvPr>
        </p:nvSpPr>
        <p:spPr>
          <a:xfrm>
            <a:off x="838200" y="31652"/>
            <a:ext cx="7765321" cy="990599"/>
          </a:xfrm>
        </p:spPr>
        <p:txBody>
          <a:bodyPr/>
          <a:lstStyle/>
          <a:p>
            <a:r>
              <a:rPr lang="en-US" dirty="0"/>
              <a:t> TECHNOLOGY USED - NLP</a:t>
            </a:r>
          </a:p>
        </p:txBody>
      </p:sp>
      <p:sp>
        <p:nvSpPr>
          <p:cNvPr id="3" name="Content Placeholder 2">
            <a:extLst>
              <a:ext uri="{FF2B5EF4-FFF2-40B4-BE49-F238E27FC236}">
                <a16:creationId xmlns:a16="http://schemas.microsoft.com/office/drawing/2014/main" id="{E8D5F8DA-0211-4CF4-8A23-F53D097B2F2A}"/>
              </a:ext>
            </a:extLst>
          </p:cNvPr>
          <p:cNvSpPr>
            <a:spLocks noGrp="1"/>
          </p:cNvSpPr>
          <p:nvPr>
            <p:ph idx="1"/>
          </p:nvPr>
        </p:nvSpPr>
        <p:spPr>
          <a:xfrm>
            <a:off x="9128760" y="4777153"/>
            <a:ext cx="2286000" cy="1862798"/>
          </a:xfrm>
        </p:spPr>
        <p:txBody>
          <a:bodyPr/>
          <a:lstStyle/>
          <a:p>
            <a:endParaRPr lang="en-US" dirty="0"/>
          </a:p>
        </p:txBody>
      </p:sp>
      <p:sp>
        <p:nvSpPr>
          <p:cNvPr id="4" name="Rectangle: Rounded Corners 3">
            <a:extLst>
              <a:ext uri="{FF2B5EF4-FFF2-40B4-BE49-F238E27FC236}">
                <a16:creationId xmlns:a16="http://schemas.microsoft.com/office/drawing/2014/main" id="{1DF75213-CFAE-4A9D-9351-1EE715D7A74A}"/>
              </a:ext>
            </a:extLst>
          </p:cNvPr>
          <p:cNvSpPr/>
          <p:nvPr/>
        </p:nvSpPr>
        <p:spPr>
          <a:xfrm>
            <a:off x="381000" y="1256126"/>
            <a:ext cx="3505200" cy="2743201"/>
          </a:xfrm>
          <a:prstGeom prst="round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NLP(Natural Language Processing)</a:t>
            </a:r>
            <a:r>
              <a:rPr lang="en-US" dirty="0"/>
              <a:t> - a branch of artificial intelligence concerned with automated interpretation and generation of human language</a:t>
            </a:r>
          </a:p>
        </p:txBody>
      </p:sp>
      <p:sp>
        <p:nvSpPr>
          <p:cNvPr id="5" name="Rectangle: Rounded Corners 4">
            <a:extLst>
              <a:ext uri="{FF2B5EF4-FFF2-40B4-BE49-F238E27FC236}">
                <a16:creationId xmlns:a16="http://schemas.microsoft.com/office/drawing/2014/main" id="{BFA06FC6-C769-4FD5-A0FB-64548F2A4850}"/>
              </a:ext>
            </a:extLst>
          </p:cNvPr>
          <p:cNvSpPr/>
          <p:nvPr/>
        </p:nvSpPr>
        <p:spPr>
          <a:xfrm>
            <a:off x="457200" y="4233202"/>
            <a:ext cx="3352800" cy="2406749"/>
          </a:xfrm>
          <a:prstGeom prst="round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VECTORIZATION</a:t>
            </a:r>
          </a:p>
          <a:p>
            <a:pPr lvl="1"/>
            <a:r>
              <a:rPr lang="en-US" sz="1600" dirty="0"/>
              <a:t>                                                          </a:t>
            </a:r>
            <a:r>
              <a:rPr lang="en-US" dirty="0"/>
              <a:t>1. Count Vectorizer</a:t>
            </a:r>
          </a:p>
          <a:p>
            <a:pPr lvl="1"/>
            <a:r>
              <a:rPr lang="en-US" dirty="0"/>
              <a:t>2. TF-IDF Vectorizer</a:t>
            </a:r>
          </a:p>
          <a:p>
            <a:pPr lvl="1"/>
            <a:r>
              <a:rPr lang="en-US" dirty="0"/>
              <a:t>3. Word2Vec Vectorizer</a:t>
            </a:r>
          </a:p>
          <a:p>
            <a:pPr lvl="1"/>
            <a:r>
              <a:rPr lang="en-US" sz="1600" dirty="0"/>
              <a:t>                                                     </a:t>
            </a:r>
          </a:p>
        </p:txBody>
      </p:sp>
      <p:pic>
        <p:nvPicPr>
          <p:cNvPr id="6" name="Picture 2" descr="Image result for count vectorization of text images">
            <a:extLst>
              <a:ext uri="{FF2B5EF4-FFF2-40B4-BE49-F238E27FC236}">
                <a16:creationId xmlns:a16="http://schemas.microsoft.com/office/drawing/2014/main" id="{A52C836F-FFE8-4014-911A-B46FAE5150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0860" y="1482101"/>
            <a:ext cx="3993866" cy="2291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word2vec">
            <a:extLst>
              <a:ext uri="{FF2B5EF4-FFF2-40B4-BE49-F238E27FC236}">
                <a16:creationId xmlns:a16="http://schemas.microsoft.com/office/drawing/2014/main" id="{981D7F03-FB91-4F27-B2BF-554DE4251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860" y="4002025"/>
            <a:ext cx="4036601" cy="2557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565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Image result for input output of machine learning algorithms">
            <a:extLst>
              <a:ext uri="{FF2B5EF4-FFF2-40B4-BE49-F238E27FC236}">
                <a16:creationId xmlns:a16="http://schemas.microsoft.com/office/drawing/2014/main" id="{60E1FBA2-FD5A-499E-BC1A-DE6CC2106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263156"/>
            <a:ext cx="4724400"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5ABD2444-9A7E-4EF1-9E49-181168AABD66}"/>
              </a:ext>
            </a:extLst>
          </p:cNvPr>
          <p:cNvSpPr/>
          <p:nvPr/>
        </p:nvSpPr>
        <p:spPr>
          <a:xfrm>
            <a:off x="0" y="990600"/>
            <a:ext cx="2094912" cy="175260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LOGISTIC REGRESSION</a:t>
            </a:r>
          </a:p>
        </p:txBody>
      </p:sp>
      <p:sp>
        <p:nvSpPr>
          <p:cNvPr id="2" name="Arrow: Curved Down 1">
            <a:extLst>
              <a:ext uri="{FF2B5EF4-FFF2-40B4-BE49-F238E27FC236}">
                <a16:creationId xmlns:a16="http://schemas.microsoft.com/office/drawing/2014/main" id="{73E08313-3DF0-4028-A491-CDCB60FEDB23}"/>
              </a:ext>
            </a:extLst>
          </p:cNvPr>
          <p:cNvSpPr/>
          <p:nvPr/>
        </p:nvSpPr>
        <p:spPr>
          <a:xfrm rot="1082853">
            <a:off x="1987813" y="950120"/>
            <a:ext cx="2476949" cy="6858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Oval 5">
            <a:extLst>
              <a:ext uri="{FF2B5EF4-FFF2-40B4-BE49-F238E27FC236}">
                <a16:creationId xmlns:a16="http://schemas.microsoft.com/office/drawing/2014/main" id="{9DB03091-96AE-4903-B6DC-5B91D8340A89}"/>
              </a:ext>
            </a:extLst>
          </p:cNvPr>
          <p:cNvSpPr/>
          <p:nvPr/>
        </p:nvSpPr>
        <p:spPr>
          <a:xfrm>
            <a:off x="156356" y="5067300"/>
            <a:ext cx="1786158" cy="1600200"/>
          </a:xfrm>
          <a:prstGeom prst="ellipse">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NAÏVE BAYES</a:t>
            </a:r>
          </a:p>
        </p:txBody>
      </p:sp>
      <p:sp>
        <p:nvSpPr>
          <p:cNvPr id="5" name="Arrow: Curved Up 4">
            <a:extLst>
              <a:ext uri="{FF2B5EF4-FFF2-40B4-BE49-F238E27FC236}">
                <a16:creationId xmlns:a16="http://schemas.microsoft.com/office/drawing/2014/main" id="{CA795C54-3355-4256-8F08-4E170606AC16}"/>
              </a:ext>
            </a:extLst>
          </p:cNvPr>
          <p:cNvSpPr/>
          <p:nvPr/>
        </p:nvSpPr>
        <p:spPr>
          <a:xfrm rot="9909053">
            <a:off x="4442005" y="886336"/>
            <a:ext cx="2761505" cy="77549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46AA6E30-7A1A-4AFF-A9B9-FFD59F08C80D}"/>
              </a:ext>
            </a:extLst>
          </p:cNvPr>
          <p:cNvSpPr/>
          <p:nvPr/>
        </p:nvSpPr>
        <p:spPr>
          <a:xfrm>
            <a:off x="7201486" y="678766"/>
            <a:ext cx="1903829" cy="1600200"/>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chemeClr val="bg1"/>
                </a:solidFill>
              </a:rPr>
              <a:t>SGD CLASSIFIER</a:t>
            </a:r>
          </a:p>
        </p:txBody>
      </p:sp>
      <p:sp>
        <p:nvSpPr>
          <p:cNvPr id="9" name="Arrow: Curved Down 8">
            <a:extLst>
              <a:ext uri="{FF2B5EF4-FFF2-40B4-BE49-F238E27FC236}">
                <a16:creationId xmlns:a16="http://schemas.microsoft.com/office/drawing/2014/main" id="{C1B4447E-692C-4CE0-B4C0-68C45DEF7610}"/>
              </a:ext>
            </a:extLst>
          </p:cNvPr>
          <p:cNvSpPr/>
          <p:nvPr/>
        </p:nvSpPr>
        <p:spPr>
          <a:xfrm rot="12522668">
            <a:off x="4783582" y="5572928"/>
            <a:ext cx="2415881" cy="62671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urved Up 9">
            <a:extLst>
              <a:ext uri="{FF2B5EF4-FFF2-40B4-BE49-F238E27FC236}">
                <a16:creationId xmlns:a16="http://schemas.microsoft.com/office/drawing/2014/main" id="{DEB6CB96-1CCF-4471-9542-5B135819A68C}"/>
              </a:ext>
            </a:extLst>
          </p:cNvPr>
          <p:cNvSpPr/>
          <p:nvPr/>
        </p:nvSpPr>
        <p:spPr>
          <a:xfrm rot="20562259">
            <a:off x="2142561" y="5601708"/>
            <a:ext cx="2991389" cy="77549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31F0E2F9-DBBE-40FA-872F-17C7043C5943}"/>
              </a:ext>
            </a:extLst>
          </p:cNvPr>
          <p:cNvSpPr/>
          <p:nvPr/>
        </p:nvSpPr>
        <p:spPr>
          <a:xfrm>
            <a:off x="7110484" y="4607060"/>
            <a:ext cx="1877160" cy="1629782"/>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chemeClr val="bg1"/>
                </a:solidFill>
              </a:rPr>
              <a:t>NEURAL NETWORKS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86000" y="2514600"/>
            <a:ext cx="5027281" cy="1631216"/>
          </a:xfrm>
          <a:prstGeom prst="rect">
            <a:avLst/>
          </a:prstGeom>
          <a:noFill/>
        </p:spPr>
        <p:txBody>
          <a:bodyPr wrap="square" lIns="91440" tIns="45720" rIns="91440" bIns="45720">
            <a:spAutoFit/>
          </a:bodyPr>
          <a:lstStyle/>
          <a:p>
            <a:pPr algn="ctr"/>
            <a:r>
              <a:rPr lang="en-US" sz="50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CONCEPT VALIDATION</a:t>
            </a:r>
          </a:p>
        </p:txBody>
      </p:sp>
      <p:pic>
        <p:nvPicPr>
          <p:cNvPr id="2" name="Picture 1">
            <a:extLst>
              <a:ext uri="{FF2B5EF4-FFF2-40B4-BE49-F238E27FC236}">
                <a16:creationId xmlns:a16="http://schemas.microsoft.com/office/drawing/2014/main" id="{95CEBC5D-BCED-4206-A32A-EA1C52610FB9}"/>
              </a:ext>
            </a:extLst>
          </p:cNvPr>
          <p:cNvPicPr>
            <a:picLocks noChangeAspect="1"/>
          </p:cNvPicPr>
          <p:nvPr/>
        </p:nvPicPr>
        <p:blipFill>
          <a:blip r:embed="rId2"/>
          <a:stretch>
            <a:fillRect/>
          </a:stretch>
        </p:blipFill>
        <p:spPr>
          <a:xfrm>
            <a:off x="1" y="0"/>
            <a:ext cx="9143999" cy="685800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437062927idea.jpg"/>
          <p:cNvPicPr>
            <a:picLocks noChangeAspect="1"/>
          </p:cNvPicPr>
          <p:nvPr/>
        </p:nvPicPr>
        <p:blipFill>
          <a:blip r:embed="rId2" cstate="print"/>
          <a:stretch>
            <a:fillRect/>
          </a:stretch>
        </p:blipFill>
        <p:spPr>
          <a:xfrm>
            <a:off x="-2057400" y="0"/>
            <a:ext cx="11201400" cy="7315200"/>
          </a:xfrm>
          <a:prstGeom prst="rect">
            <a:avLst/>
          </a:prstGeom>
        </p:spPr>
      </p:pic>
      <p:sp>
        <p:nvSpPr>
          <p:cNvPr id="4" name="Rectangle 3"/>
          <p:cNvSpPr/>
          <p:nvPr/>
        </p:nvSpPr>
        <p:spPr>
          <a:xfrm>
            <a:off x="3276600" y="2743200"/>
            <a:ext cx="5446043" cy="1754326"/>
          </a:xfrm>
          <a:prstGeom prst="rect">
            <a:avLst/>
          </a:prstGeom>
          <a:noFill/>
        </p:spPr>
        <p:txBody>
          <a:bodyPr wrap="none" lIns="91440" tIns="45720" rIns="91440" bIns="45720">
            <a:spAutoFit/>
          </a:bodyPr>
          <a:lstStyle/>
          <a:p>
            <a:pPr algn="ctr"/>
            <a:r>
              <a:rPr lang="en-US" sz="5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SOLUTION </a:t>
            </a:r>
          </a:p>
          <a:p>
            <a:pPr algn="ctr"/>
            <a:r>
              <a:rPr lang="en-US" sz="5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TO OUR PROBLEM</a:t>
            </a:r>
          </a:p>
        </p:txBody>
      </p:sp>
      <p:pic>
        <p:nvPicPr>
          <p:cNvPr id="15362" name="Picture 2"/>
          <p:cNvPicPr>
            <a:picLocks noChangeAspect="1" noChangeArrowheads="1"/>
          </p:cNvPicPr>
          <p:nvPr/>
        </p:nvPicPr>
        <p:blipFill>
          <a:blip r:embed="rId3" cstate="print"/>
          <a:srcRect l="16984" t="30209" r="15081" b="6250"/>
          <a:stretch>
            <a:fillRect/>
          </a:stretch>
        </p:blipFill>
        <p:spPr bwMode="auto">
          <a:xfrm>
            <a:off x="-2060917" y="0"/>
            <a:ext cx="11201400" cy="7315200"/>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box(in)">
                                      <p:cBhvr>
                                        <p:cTn id="7" dur="10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EE9FD9-62DB-4D63-9843-0827B8C9F78F}"/>
              </a:ext>
            </a:extLst>
          </p:cNvPr>
          <p:cNvPicPr>
            <a:picLocks noChangeAspect="1"/>
          </p:cNvPicPr>
          <p:nvPr/>
        </p:nvPicPr>
        <p:blipFill>
          <a:blip r:embed="rId2"/>
          <a:stretch>
            <a:fillRect/>
          </a:stretch>
        </p:blipFill>
        <p:spPr>
          <a:xfrm>
            <a:off x="0" y="0"/>
            <a:ext cx="9220200" cy="6858000"/>
          </a:xfrm>
          <a:prstGeom prst="rect">
            <a:avLst/>
          </a:prstGeom>
        </p:spPr>
      </p:pic>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342</TotalTime>
  <Words>338</Words>
  <Application>Microsoft Office PowerPoint</Application>
  <PresentationFormat>On-screen Show (4:3)</PresentationFormat>
  <Paragraphs>72</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Andalus</vt:lpstr>
      <vt:lpstr>Arial</vt:lpstr>
      <vt:lpstr>Calibri</vt:lpstr>
      <vt:lpstr>Century Gothic</vt:lpstr>
      <vt:lpstr>Wingdings</vt:lpstr>
      <vt:lpstr>Vapor Trail</vt:lpstr>
      <vt:lpstr> </vt:lpstr>
      <vt:lpstr>PowerPoint Presentation</vt:lpstr>
      <vt:lpstr>Problems caused due to Fake News</vt:lpstr>
      <vt:lpstr>PowerPoint Presentation</vt:lpstr>
      <vt:lpstr> TECHNOLOGY USED - NLP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RIT</dc:creator>
  <cp:lastModifiedBy>htc</cp:lastModifiedBy>
  <cp:revision>35</cp:revision>
  <dcterms:created xsi:type="dcterms:W3CDTF">2019-07-11T15:47:20Z</dcterms:created>
  <dcterms:modified xsi:type="dcterms:W3CDTF">2019-07-12T06:14:02Z</dcterms:modified>
</cp:coreProperties>
</file>